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>
              <a:solidFill>
                <a:srgbClr val="0070A8"/>
              </a:solidFill>
              <a:latin typeface="Palatino Linotype" pitchFamily="18" charset="0"/>
              <a:cs typeface="Arial" charset="0"/>
            </a:endParaRPr>
          </a:p>
          <a:p>
            <a:pPr algn="ctr">
              <a:buNone/>
            </a:pPr>
            <a:endParaRPr lang="en-US" b="1" dirty="0" smtClean="0">
              <a:solidFill>
                <a:srgbClr val="0070A8"/>
              </a:solidFill>
              <a:latin typeface="Palatino Linotype" pitchFamily="18" charset="0"/>
              <a:cs typeface="Arial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70A8"/>
                </a:solidFill>
                <a:latin typeface="Palatino Linotype" pitchFamily="18" charset="0"/>
                <a:cs typeface="Arial" charset="0"/>
              </a:rPr>
              <a:t>Отчет научно-исследовательской работы ППС ИЯКН СВ РФ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A8"/>
                </a:solidFill>
                <a:latin typeface="Palatino Linotype" pitchFamily="18" charset="0"/>
                <a:cs typeface="Arial" charset="0"/>
              </a:rPr>
              <a:t>за 201</a:t>
            </a:r>
            <a:r>
              <a:rPr lang="en-US" b="1" dirty="0" smtClean="0">
                <a:solidFill>
                  <a:srgbClr val="0070A8"/>
                </a:solidFill>
                <a:latin typeface="Palatino Linotype" pitchFamily="18" charset="0"/>
                <a:cs typeface="Arial" charset="0"/>
              </a:rPr>
              <a:t>9</a:t>
            </a:r>
            <a:r>
              <a:rPr lang="ru-RU" b="1" dirty="0" smtClean="0">
                <a:solidFill>
                  <a:srgbClr val="0070A8"/>
                </a:solidFill>
                <a:latin typeface="Palatino Linotype" pitchFamily="18" charset="0"/>
                <a:cs typeface="Arial" charset="0"/>
              </a:rPr>
              <a:t> год</a:t>
            </a:r>
          </a:p>
          <a:p>
            <a:endParaRPr lang="ru-RU" dirty="0"/>
          </a:p>
        </p:txBody>
      </p:sp>
      <p:pic>
        <p:nvPicPr>
          <p:cNvPr id="4" name="Picture 2" descr="C:\Users\user\Desktop\ОТЧЕТЫ\2016\Данные по НИР ИЯКН\ed19b3dd3253acdf96d2839a74ad0c3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914400" cy="847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Научно- исследовательская работа студентов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357298"/>
          <a:ext cx="7572427" cy="487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769"/>
                <a:gridCol w="1997445"/>
                <a:gridCol w="1580094"/>
                <a:gridCol w="968917"/>
                <a:gridCol w="1237202"/>
              </a:tblGrid>
              <a:tr h="23966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Участие в НПК, семинарах, симпозиумах и других видах научных конкурсов и мероприятий (результативность: сертификат)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Награды студентов за участие в НПК, семинарах, симпозиумах и других видах научных конкурсов и мероприятий (результативность: все кроме «Сертификат»)</a:t>
                      </a:r>
                      <a:endParaRPr lang="ru-RU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Студенческие статьи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63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343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407,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5457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25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mtClean="0"/>
                        <a:t>126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457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Научные кружки - 25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57753" y="1643050"/>
          <a:ext cx="3357585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95"/>
                <a:gridCol w="1119195"/>
                <a:gridCol w="1119195"/>
              </a:tblGrid>
              <a:tr h="189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 изданиях, входящих в БД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Web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of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 изданиях, входящих в перечень ВАК РФ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в изданиях, входящих в БД РИНЦ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Стипендии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2"/>
          <a:ext cx="7686700" cy="307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350"/>
                <a:gridCol w="3843350"/>
              </a:tblGrid>
              <a:tr h="235539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Повышенная государственная академическая стипендия за достижения в научно-исследовательской деятельности 1-2 семестры  2018-2019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уч.год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Именные стипендии (республиканского</a:t>
                      </a:r>
                      <a:r>
                        <a:rPr lang="ru-RU" baseline="0" dirty="0" smtClean="0"/>
                        <a:t> уровня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716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Проведение конференций, симпозиумов, выставок и т. д.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8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Республиканского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8654"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746442"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1232858"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Экспонаты, представленные на выставках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0" y="1357313"/>
          <a:ext cx="7758140" cy="47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4"/>
                <a:gridCol w="2103122"/>
                <a:gridCol w="1825968"/>
                <a:gridCol w="1500198"/>
                <a:gridCol w="132871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Международного уровня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Республиканского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базе СВФУ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выставка «Инновационные и традиционные практики обучения и воспитания», Чебоксары.  24.12.2019 г. (Атласова Э.С.)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XIII Всероссийская  художественная выставка, Москва, 2019, 27.02.2019 г.(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Покатилова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И.В.);</a:t>
                      </a:r>
                    </a:p>
                    <a:p>
                      <a:pPr algn="ctr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Фестиваль науки, Москва, 2019  г. (Николаева Н.П.)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Научное сотрудничество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11"/>
          <a:ext cx="8229600" cy="5277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2714644"/>
                <a:gridCol w="1643074"/>
                <a:gridCol w="1357322"/>
                <a:gridCol w="1471594"/>
              </a:tblGrid>
              <a:tr h="649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Наименование партнера/партнеров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Дата подписания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Место подписания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Ответственный координатор Предмет договора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0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Лаборатория психолингвистики ФГБОУ ВО "Московский государственный лингвистический университет"(РФ)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latin typeface="Times New Roman"/>
                          <a:ea typeface="Calibri"/>
                          <a:cs typeface="Times New Roman"/>
                        </a:rPr>
                        <a:t>22.02.2019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г. Москва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endParaRPr lang="sah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sah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Расширение и углубление научного и творческого сотрудничества между Сторонами, укрепление разносторонних связей в сфере развития науки, новых технологий и инновационной деятельности, а также содействие практической реализации научных разработок в областях, которые представляют взаимный интерес Сторон.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96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МО "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Жиганский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район"РС (Я)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latin typeface="Times New Roman"/>
                          <a:ea typeface="Calibri"/>
                          <a:cs typeface="Times New Roman"/>
                        </a:rPr>
                        <a:t>04.03.2019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latin typeface="Times New Roman"/>
                          <a:ea typeface="Calibri"/>
                          <a:cs typeface="Times New Roman"/>
                        </a:rPr>
                        <a:t>г. Якутск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96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Университет Арктики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latin typeface="Times New Roman"/>
                          <a:ea typeface="Calibri"/>
                          <a:cs typeface="Times New Roman"/>
                        </a:rPr>
                        <a:t>01.11.2019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latin typeface="Times New Roman"/>
                          <a:ea typeface="Calibri"/>
                          <a:cs typeface="Times New Roman"/>
                        </a:rPr>
                        <a:t>г. Якутск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985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Кокшетауский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государственный университет имени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Ш.Уалиханова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latin typeface="Times New Roman"/>
                          <a:ea typeface="Calibri"/>
                          <a:cs typeface="Times New Roman"/>
                        </a:rPr>
                        <a:t>18.04.2019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dirty="0">
                          <a:latin typeface="Times New Roman"/>
                          <a:ea typeface="Calibri"/>
                          <a:cs typeface="Times New Roman"/>
                        </a:rPr>
                        <a:t>г. Якутск, г. Кокшетау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223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БНУ Республики Алтай «Научно-исследовательский институт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алтаистики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С.С.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Суразанова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latin typeface="Times New Roman"/>
                          <a:ea typeface="Calibri"/>
                          <a:cs typeface="Times New Roman"/>
                        </a:rPr>
                        <a:t>02.07.2019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dirty="0">
                          <a:latin typeface="Times New Roman"/>
                          <a:ea typeface="Calibri"/>
                          <a:cs typeface="Times New Roman"/>
                        </a:rPr>
                        <a:t>г. Якутск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96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Институт языка и литературы Академии наук Монголии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latin typeface="Times New Roman"/>
                          <a:ea typeface="Calibri"/>
                          <a:cs typeface="Times New Roman"/>
                        </a:rPr>
                        <a:t>02.07.2019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dirty="0">
                          <a:latin typeface="Times New Roman"/>
                          <a:ea typeface="Calibri"/>
                          <a:cs typeface="Times New Roman"/>
                        </a:rPr>
                        <a:t>г.Якутск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96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ФГ БНУ «Уфимский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федеральный исследовательский центр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РАН»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latin typeface="Times New Roman"/>
                          <a:ea typeface="Calibri"/>
                          <a:cs typeface="Times New Roman"/>
                        </a:rPr>
                        <a:t>02.07.2019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dirty="0">
                          <a:latin typeface="Times New Roman"/>
                          <a:ea typeface="Calibri"/>
                          <a:cs typeface="Times New Roman"/>
                        </a:rPr>
                        <a:t>г.Якутск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9857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Академия наук Республики Татарстан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latin typeface="Times New Roman"/>
                          <a:ea typeface="Calibri"/>
                          <a:cs typeface="Times New Roman"/>
                        </a:rPr>
                        <a:t>02.07.2019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dirty="0">
                          <a:latin typeface="Times New Roman"/>
                          <a:ea typeface="Calibri"/>
                          <a:cs typeface="Times New Roman"/>
                        </a:rPr>
                        <a:t>г.Якутск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Институт языков и культуры народов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РФ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Институт языков и культуры народов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РФ по научно-исследовательскому направлению – один из передовых подразделений СВФУ. В институте 77,04 штатных единиц ППС,  в том числе 3,3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научн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сотрудника, 12 докторов наук, 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кандидата наук, 19 ассистентов и старших преподавателей. Общая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остепененность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профессорско-преподавательского состава –76 %.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Приоритетное направление института в научной деятельности – это фундаментальные исследования по сохранению, ревитализации и развитию культуры  и языков народов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РФ.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В институте помимо кафедр работают 4 учебно-научные, 1 – научно-исследовательский лаборатории, 2 научно-образовательных центра. 3 кафедры принимают в аспирантуру по языку, литературе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В стенах института функционирует диссертационный Совет по защите докторских диссертаций на соискание ученой степени доктора филологических наук по специальности 10.01.02. - Литература народов РФ. Председатель диссертационного совета – профессор СВФУ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Окорокова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Варвара Борисовна.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Кафедры (шт.ед.)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857231"/>
          <a:ext cx="7286677" cy="540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4286281"/>
                <a:gridCol w="2428892"/>
              </a:tblGrid>
              <a:tr h="3601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Кафедры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Шт. ед.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10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«Я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кутск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ий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язык»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6,55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0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«Якутская литература»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0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«Фольклор и культура»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618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«Стилистика якутского языка и русско-якутского перевода»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10,33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47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«Методика преподавания якутского языка, литературы и культуры»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0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«Северная филология»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0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Культурология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11,45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98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«Социально-культурный сервис и туризм»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15,51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554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НОЦ «Типология языков и межкультурная коммуникация»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ИЯКН СВ РФ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62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НОЦ «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Алтаистика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15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77, 04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Поданные заявки на НИР, НИОКР и пр.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1357299"/>
          <a:ext cx="7786740" cy="5103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59"/>
                <a:gridCol w="2695409"/>
                <a:gridCol w="1460014"/>
                <a:gridCol w="1362679"/>
                <a:gridCol w="1362679"/>
              </a:tblGrid>
              <a:tr h="690171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Источник </a:t>
                      </a:r>
                      <a:r>
                        <a:rPr lang="ru-RU" dirty="0" err="1" smtClean="0"/>
                        <a:t>финансиорвания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</a:tr>
              <a:tr h="8093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МОН: Федеральная целевая программа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998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РФФИ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809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Государственное задание (республиканское)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998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главы РС(Я)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998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Другое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998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РНФ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998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79509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Хозяйственный договор на выполнение НИР и НИОКР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Профинансированные заявки (средства, поступившие на счет СВФУ)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1116"/>
          <a:ext cx="7901013" cy="4290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294"/>
                <a:gridCol w="3054146"/>
                <a:gridCol w="3165573"/>
              </a:tblGrid>
              <a:tr h="1497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87" marR="440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4087" marR="440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привлеченного финансирования на научные исследования и разработки, средства которого поступили на расчетный счет СВФУ(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4087" marR="44087" marT="0" marB="0" anchor="ctr"/>
                </a:tc>
              </a:tr>
              <a:tr h="931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2019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4087" marR="44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77,04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4087" marR="44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4561,00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4087" marR="44087" marT="0" marB="0"/>
                </a:tc>
              </a:tr>
              <a:tr h="931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2018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4087" marR="44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74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4087" marR="44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5115,20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4087" marR="44087" marT="0" marB="0"/>
                </a:tc>
              </a:tr>
              <a:tr h="931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2017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4087" marR="44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73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4087" marR="44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5000,20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4087" marR="44087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Научные публикации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793"/>
          <a:ext cx="8229600" cy="550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428"/>
                <a:gridCol w="1214446"/>
                <a:gridCol w="1285884"/>
                <a:gridCol w="1185842"/>
              </a:tblGrid>
              <a:tr h="345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</a:tr>
              <a:tr h="4600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Монографии, всего, в том числе изданные: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 (2016-14)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42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российскими издательствами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42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Сборник научных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(2016-6)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8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Публикации в журналах, рецензируемых в ВАК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 (2016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8580" marR="68580" marT="0" marB="0"/>
                </a:tc>
              </a:tr>
              <a:tr h="12126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изданиях, включенных в Российский индекс научного цитирования (РИНЦ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/>
                </a:tc>
              </a:tr>
              <a:tr h="10105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изданиях, индексируемых в базе данных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Web of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 (2016-3)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 (58)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</a:tr>
              <a:tr h="808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изданиях, индексируемых в базе данных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 (2016-19)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(8)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Наиболее цитируемые авторы научных статей (ТОП 10)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313"/>
          <a:ext cx="7758140" cy="4500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158"/>
                <a:gridCol w="2489098"/>
                <a:gridCol w="1868800"/>
                <a:gridCol w="1234456"/>
                <a:gridCol w="1551628"/>
              </a:tblGrid>
              <a:tr h="503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Автор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Количество WoS/ Scopus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Количество РИНЦ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096">
                <a:tc>
                  <a:txBody>
                    <a:bodyPr/>
                    <a:lstStyle/>
                    <a:p>
                      <a:pPr marL="342900" marR="291465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Шкурко Н.С.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096">
                <a:tc>
                  <a:txBody>
                    <a:bodyPr/>
                    <a:lstStyle/>
                    <a:p>
                      <a:pPr marL="342900" marR="291465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Прокопьева С.М.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096">
                <a:tc>
                  <a:txBody>
                    <a:bodyPr/>
                    <a:lstStyle/>
                    <a:p>
                      <a:pPr marL="342900" marR="291465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1982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Илларионов В.В.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096">
                <a:tc>
                  <a:txBody>
                    <a:bodyPr/>
                    <a:lstStyle/>
                    <a:p>
                      <a:pPr marL="342900" marR="291465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2006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Илларионов В.В.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096">
                <a:tc>
                  <a:txBody>
                    <a:bodyPr/>
                    <a:lstStyle/>
                    <a:p>
                      <a:pPr marL="342900" marR="291465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Попова Г.С.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096">
                <a:tc>
                  <a:txBody>
                    <a:bodyPr/>
                    <a:lstStyle/>
                    <a:p>
                      <a:pPr marL="342900" marR="291465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Илларионов В.В.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096">
                <a:tc>
                  <a:txBody>
                    <a:bodyPr/>
                    <a:lstStyle/>
                    <a:p>
                      <a:pPr marL="342900" marR="291465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Борисова А.А.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096">
                <a:tc>
                  <a:txBody>
                    <a:bodyPr/>
                    <a:lstStyle/>
                    <a:p>
                      <a:pPr marL="342900" marR="291465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2004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Ефимова Л.С.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096">
                <a:tc>
                  <a:txBody>
                    <a:bodyPr/>
                    <a:lstStyle/>
                    <a:p>
                      <a:pPr marL="342900" marR="291465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Протопопов С.С.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Подготовка научно-педагогических кадров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7"/>
          <a:ext cx="8229600" cy="5143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4000528"/>
                <a:gridCol w="1643074"/>
                <a:gridCol w="1757346"/>
              </a:tblGrid>
              <a:tr h="697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Научный руководитель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Количество аспирантов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Количество докторантов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6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Филиппов Гаврил Гаврильевич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Чиркоева Дария Ивановна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7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Ефимова Людмила Степановна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7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Башарина Зоя Константиновна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7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Никифорова Саргылана Валентиновна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7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Окорокова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Варвара Борисовна 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Диссертационный совет Д 212.306.06 по специальности 10.01.02 - Литература народов РФ (якутская литература) на базе ФГАОУ ВО «Северо-Восточный федеральный университет имени М.К.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Аммосова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Защита диссертационных работ: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Семенова В.Г.,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защита диссертации на тему «Личность и творчество А.И.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Софронова-Алампы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контексте зарождения и становления якутской литературы» на соискание ученой степени доктора филологических наук, 15 мая 2019 г.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Сидоров О.Г.,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защита диссертации на тему «Воплощение идеи национальной идентичности в якутской литературе. Истоки и эволюция» на соискание ученой степени кандидата филологических наук, 15 мая 2019 г.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1016</Words>
  <PresentationFormat>Экран (4:3)</PresentationFormat>
  <Paragraphs>308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Институт языков и культуры народов Северо-Востока РФ</vt:lpstr>
      <vt:lpstr>Кафедры (шт.ед.)</vt:lpstr>
      <vt:lpstr>Поданные заявки на НИР, НИОКР и пр.</vt:lpstr>
      <vt:lpstr>Профинансированные заявки (средства, поступившие на счет СВФУ)</vt:lpstr>
      <vt:lpstr>Научные публикации</vt:lpstr>
      <vt:lpstr>Наиболее цитируемые авторы научных статей (ТОП 10)  </vt:lpstr>
      <vt:lpstr>Подготовка научно-педагогических кадров </vt:lpstr>
      <vt:lpstr>  Диссертационный совет Д 212.306.06 по специальности 10.01.02 - Литература народов РФ (якутская литература) на базе ФГАОУ ВО «Северо-Восточный федеральный университет имени М.К. Аммосова» </vt:lpstr>
      <vt:lpstr> Научно- исследовательская работа студентов </vt:lpstr>
      <vt:lpstr>Стипендии</vt:lpstr>
      <vt:lpstr> Проведение конференций, симпозиумов, выставок и т. д. </vt:lpstr>
      <vt:lpstr>Экспонаты, представленные на выставках</vt:lpstr>
      <vt:lpstr>Научное сотрудничество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Попова Матрена Петровна</dc:creator>
  <cp:lastModifiedBy>ORKS</cp:lastModifiedBy>
  <cp:revision>5</cp:revision>
  <dcterms:created xsi:type="dcterms:W3CDTF">2020-06-04T21:48:53Z</dcterms:created>
  <dcterms:modified xsi:type="dcterms:W3CDTF">2021-05-14T01:34:12Z</dcterms:modified>
</cp:coreProperties>
</file>